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3"/>
  </p:notesMasterIdLst>
  <p:handoutMasterIdLst>
    <p:handoutMasterId r:id="rId14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24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148DE90-E6F6-DB14-61F3-353795DEC87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65133B3-B01A-F553-A46E-DE55D7ACEAA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10/16/2022 pm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3C01B3-C177-3FDE-DCE7-88347A311A1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62D7B9-DA4D-D33E-8F6E-45F40204D94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887E3226-A834-4F95-998B-42202F7A0683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412274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/>
              <a:t>10/16/2022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7" tIns="48329" rIns="96657" bIns="4832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620577"/>
            <a:ext cx="5852160" cy="3780472"/>
          </a:xfrm>
          <a:prstGeom prst="rect">
            <a:avLst/>
          </a:prstGeom>
        </p:spPr>
        <p:txBody>
          <a:bodyPr vert="horz" lIns="96657" tIns="48329" rIns="96657" bIns="4832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418A0623-3813-46FB-B4B9-CB1D8F81F9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404896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97623-83DE-46C1-A6F9-5D6D2C0FB3D2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92217-6D27-4A5D-B489-6F17A389D48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5796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97623-83DE-46C1-A6F9-5D6D2C0FB3D2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92217-6D27-4A5D-B489-6F17A389D4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7699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97623-83DE-46C1-A6F9-5D6D2C0FB3D2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92217-6D27-4A5D-B489-6F17A389D4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57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97623-83DE-46C1-A6F9-5D6D2C0FB3D2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92217-6D27-4A5D-B489-6F17A389D4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40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97623-83DE-46C1-A6F9-5D6D2C0FB3D2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92217-6D27-4A5D-B489-6F17A389D48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4322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97623-83DE-46C1-A6F9-5D6D2C0FB3D2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92217-6D27-4A5D-B489-6F17A389D4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446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97623-83DE-46C1-A6F9-5D6D2C0FB3D2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92217-6D27-4A5D-B489-6F17A389D4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718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97623-83DE-46C1-A6F9-5D6D2C0FB3D2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92217-6D27-4A5D-B489-6F17A389D4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667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97623-83DE-46C1-A6F9-5D6D2C0FB3D2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92217-6D27-4A5D-B489-6F17A389D4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524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52D97623-83DE-46C1-A6F9-5D6D2C0FB3D2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CA92217-6D27-4A5D-B489-6F17A389D4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615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97623-83DE-46C1-A6F9-5D6D2C0FB3D2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92217-6D27-4A5D-B489-6F17A389D4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043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2D97623-83DE-46C1-A6F9-5D6D2C0FB3D2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8CA92217-6D27-4A5D-B489-6F17A389D48F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0910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8015" y="964108"/>
            <a:ext cx="6607969" cy="3231654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  <a:latin typeface="Georgia" pitchFamily="18" charset="0"/>
              </a:rPr>
              <a:t>How Shall the OLD Secure Their Hearts?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699" y="4772025"/>
            <a:ext cx="7086600" cy="590931"/>
          </a:xfrm>
        </p:spPr>
        <p:txBody>
          <a:bodyPr>
            <a:spAutoFit/>
          </a:bodyPr>
          <a:lstStyle/>
          <a:p>
            <a:r>
              <a:rPr lang="en-US" sz="36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Psalms 71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1" y="1737361"/>
            <a:ext cx="5664724" cy="4704878"/>
          </a:xfrm>
        </p:spPr>
        <p:txBody>
          <a:bodyPr wrap="square">
            <a:spAutoFit/>
          </a:bodyPr>
          <a:lstStyle/>
          <a:p>
            <a:pPr>
              <a:spcBef>
                <a:spcPts val="300"/>
              </a:spcBef>
              <a:buFont typeface="Wingdings" panose="05000000000000000000" pitchFamily="2" charset="2"/>
              <a:buChar char="Ø"/>
            </a:pPr>
            <a:r>
              <a:rPr lang="en-US" sz="4000" b="1" dirty="0">
                <a:solidFill>
                  <a:schemeClr val="tx1"/>
                </a:solidFill>
                <a:latin typeface="Georgia" pitchFamily="18" charset="0"/>
              </a:rPr>
              <a:t>Older women</a:t>
            </a:r>
            <a:endParaRPr lang="en-US" sz="4000" dirty="0">
              <a:solidFill>
                <a:schemeClr val="tx1"/>
              </a:solidFill>
              <a:latin typeface="Georgia" pitchFamily="18" charset="0"/>
            </a:endParaRPr>
          </a:p>
          <a:p>
            <a:pPr marL="509588" lvl="1" indent="-277813">
              <a:spcBef>
                <a:spcPts val="300"/>
              </a:spcBef>
            </a:pPr>
            <a:r>
              <a:rPr lang="en-US" sz="3200" dirty="0">
                <a:solidFill>
                  <a:schemeClr val="tx1"/>
                </a:solidFill>
                <a:latin typeface="Georgia" pitchFamily="18" charset="0"/>
              </a:rPr>
              <a:t>Sober</a:t>
            </a:r>
          </a:p>
          <a:p>
            <a:pPr marL="509588" lvl="1" indent="-277813">
              <a:spcBef>
                <a:spcPts val="300"/>
              </a:spcBef>
            </a:pPr>
            <a:r>
              <a:rPr lang="en-US" sz="3200" dirty="0">
                <a:solidFill>
                  <a:schemeClr val="tx1"/>
                </a:solidFill>
                <a:latin typeface="Georgia" pitchFamily="18" charset="0"/>
              </a:rPr>
              <a:t>Reverent in behavior (fitting deportment)</a:t>
            </a:r>
          </a:p>
          <a:p>
            <a:pPr marL="509588" lvl="1" indent="-277813">
              <a:spcBef>
                <a:spcPts val="300"/>
              </a:spcBef>
            </a:pPr>
            <a:r>
              <a:rPr lang="en-US" sz="3200" dirty="0">
                <a:solidFill>
                  <a:schemeClr val="tx1"/>
                </a:solidFill>
                <a:latin typeface="Georgia" pitchFamily="18" charset="0"/>
              </a:rPr>
              <a:t>Not slanderers</a:t>
            </a:r>
          </a:p>
          <a:p>
            <a:pPr marL="509588" lvl="1" indent="-277813">
              <a:spcBef>
                <a:spcPts val="300"/>
              </a:spcBef>
            </a:pPr>
            <a:r>
              <a:rPr lang="en-US" sz="3200" dirty="0">
                <a:solidFill>
                  <a:schemeClr val="tx1"/>
                </a:solidFill>
                <a:latin typeface="Georgia" pitchFamily="18" charset="0"/>
              </a:rPr>
              <a:t>Not enslaved to much wine (self-control)</a:t>
            </a:r>
          </a:p>
          <a:p>
            <a:pPr marL="509588" lvl="1" indent="-277813">
              <a:spcBef>
                <a:spcPts val="300"/>
              </a:spcBef>
            </a:pPr>
            <a:r>
              <a:rPr lang="en-US" sz="3200" dirty="0">
                <a:solidFill>
                  <a:schemeClr val="tx1"/>
                </a:solidFill>
                <a:latin typeface="Georgia" pitchFamily="18" charset="0"/>
              </a:rPr>
              <a:t>Teachers of good things</a:t>
            </a:r>
          </a:p>
          <a:p>
            <a:pPr marL="509588" lvl="1" indent="-277813">
              <a:spcBef>
                <a:spcPts val="300"/>
              </a:spcBef>
            </a:pPr>
            <a:r>
              <a:rPr lang="en-US" sz="3200" dirty="0">
                <a:solidFill>
                  <a:schemeClr val="tx1"/>
                </a:solidFill>
                <a:latin typeface="Georgia" pitchFamily="18" charset="0"/>
              </a:rPr>
              <a:t>Admonish the young women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553200"/>
            <a:ext cx="381000" cy="304800"/>
          </a:xfrm>
        </p:spPr>
        <p:txBody>
          <a:bodyPr/>
          <a:lstStyle/>
          <a:p>
            <a:fld id="{DE1E0A7A-6636-4AA9-9779-3BE4ACCF8662}" type="slidenum">
              <a:rPr lang="en-US" sz="12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pPr/>
              <a:t>10</a:t>
            </a:fld>
            <a:endParaRPr lang="en-US" sz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8F3CA50A-D4E7-CABE-7CD5-EBA7FFD312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1485" y="782443"/>
            <a:ext cx="7589520" cy="615553"/>
          </a:xfr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You have a Place in God’s Service!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0DF1E60-3A0A-477C-A7CA-A68E3F84F716}"/>
              </a:ext>
            </a:extLst>
          </p:cNvPr>
          <p:cNvSpPr txBox="1"/>
          <p:nvPr/>
        </p:nvSpPr>
        <p:spPr>
          <a:xfrm>
            <a:off x="5778637" y="2497485"/>
            <a:ext cx="3286812" cy="129266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100" b="1" dirty="0">
                <a:latin typeface="Georgia" pitchFamily="18" charset="0"/>
              </a:rPr>
              <a:t>Ephesians 4:16</a:t>
            </a:r>
          </a:p>
          <a:p>
            <a:pPr algn="ctr"/>
            <a:endParaRPr lang="en-US" sz="1600" b="1" dirty="0">
              <a:latin typeface="Georgia" pitchFamily="18" charset="0"/>
            </a:endParaRPr>
          </a:p>
          <a:p>
            <a:pPr algn="ctr"/>
            <a:r>
              <a:rPr lang="en-US" sz="3100" b="1" dirty="0">
                <a:latin typeface="Georgia" pitchFamily="18" charset="0"/>
              </a:rPr>
              <a:t>Titus 2:2-4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47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000"/>
                            </p:stCondLst>
                            <p:childTnLst>
                              <p:par>
                                <p:cTn id="23" presetID="47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500"/>
                            </p:stCondLst>
                            <p:childTnLst>
                              <p:par>
                                <p:cTn id="29" presetID="47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7000"/>
                            </p:stCondLst>
                            <p:childTnLst>
                              <p:par>
                                <p:cTn id="35" presetID="47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8500"/>
                            </p:stCondLst>
                            <p:childTnLst>
                              <p:par>
                                <p:cTn id="41" presetID="47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1017164"/>
            <a:ext cx="7543800" cy="720197"/>
          </a:xfrm>
        </p:spPr>
        <p:txBody>
          <a:bodyPr>
            <a:spAutoFit/>
          </a:bodyPr>
          <a:lstStyle/>
          <a:p>
            <a:r>
              <a:rPr lang="en-US" sz="4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Secure Your Heart!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171700"/>
            <a:ext cx="8610600" cy="3374257"/>
          </a:xfrm>
        </p:spPr>
        <p:txBody>
          <a:bodyPr>
            <a:spAutoFit/>
          </a:bodyPr>
          <a:lstStyle/>
          <a:p>
            <a:r>
              <a:rPr lang="en-US" sz="2800" dirty="0">
                <a:solidFill>
                  <a:schemeClr val="tx1"/>
                </a:solidFill>
                <a:latin typeface="Georgia" panose="02040502050405020303" pitchFamily="18" charset="0"/>
              </a:rPr>
              <a:t>Psalms 92:12-15,</a:t>
            </a:r>
            <a:r>
              <a:rPr lang="en-US" sz="2800" b="1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sz="2800" i="1" dirty="0">
                <a:solidFill>
                  <a:schemeClr val="tx1"/>
                </a:solidFill>
                <a:latin typeface="Georgia" panose="02040502050405020303" pitchFamily="18" charset="0"/>
              </a:rPr>
              <a:t>“The righteous shall flourish like the palm-tree: He shall grow like a cedar in Lebanon.</a:t>
            </a:r>
            <a:r>
              <a:rPr lang="en-US" sz="2800" b="1" i="1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sz="2800" i="1" dirty="0">
                <a:solidFill>
                  <a:schemeClr val="tx1"/>
                </a:solidFill>
                <a:latin typeface="Georgia" panose="02040502050405020303" pitchFamily="18" charset="0"/>
              </a:rPr>
              <a:t>They are planted in the house of Jehovah; they shall flourish in the courts of our God.</a:t>
            </a:r>
            <a:r>
              <a:rPr lang="en-US" sz="2800" b="1" i="1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sz="2800" i="1" dirty="0">
                <a:solidFill>
                  <a:schemeClr val="tx1"/>
                </a:solidFill>
                <a:highlight>
                  <a:srgbClr val="FFFF00"/>
                </a:highlight>
                <a:latin typeface="Georgia" panose="02040502050405020303" pitchFamily="18" charset="0"/>
              </a:rPr>
              <a:t>They shall still bring forth fruit in old age</a:t>
            </a:r>
            <a:r>
              <a:rPr lang="en-US" sz="2800" i="1" dirty="0">
                <a:solidFill>
                  <a:schemeClr val="tx1"/>
                </a:solidFill>
                <a:latin typeface="Georgia" panose="02040502050405020303" pitchFamily="18" charset="0"/>
              </a:rPr>
              <a:t>; they shall be full of sap and green:</a:t>
            </a:r>
            <a:r>
              <a:rPr lang="en-US" sz="2800" b="1" i="1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sz="2800" i="1" dirty="0">
                <a:solidFill>
                  <a:schemeClr val="tx1"/>
                </a:solidFill>
                <a:latin typeface="Georgia" panose="02040502050405020303" pitchFamily="18" charset="0"/>
              </a:rPr>
              <a:t>To show that Jehovah is upright; He is my rock, and there is no unrighteousness in him.”</a:t>
            </a:r>
            <a:r>
              <a:rPr lang="en-US" sz="2800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</a:p>
          <a:p>
            <a:r>
              <a:rPr lang="en-US" sz="2800" dirty="0">
                <a:solidFill>
                  <a:schemeClr val="tx1"/>
                </a:solidFill>
                <a:latin typeface="Georgia" panose="02040502050405020303" pitchFamily="18" charset="0"/>
              </a:rPr>
              <a:t>cf. 2 Peter 1:8-10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553200"/>
            <a:ext cx="381000" cy="304800"/>
          </a:xfrm>
        </p:spPr>
        <p:txBody>
          <a:bodyPr/>
          <a:lstStyle/>
          <a:p>
            <a:fld id="{DE1E0A7A-6636-4AA9-9779-3BE4ACCF8662}" type="slidenum">
              <a:rPr lang="en-US" sz="12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pPr/>
              <a:t>11</a:t>
            </a:fld>
            <a:endParaRPr lang="en-US" sz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2511" y="490133"/>
            <a:ext cx="7772400" cy="1243417"/>
          </a:xfrm>
        </p:spPr>
        <p:txBody>
          <a:bodyPr>
            <a:spAutoFit/>
          </a:bodyPr>
          <a:lstStyle/>
          <a:p>
            <a:pPr algn="ctr"/>
            <a:r>
              <a:rPr lang="en-US" sz="4400" b="0" dirty="0">
                <a:solidFill>
                  <a:schemeClr val="tx1"/>
                </a:solidFill>
                <a:latin typeface="Georgia" pitchFamily="18" charset="0"/>
              </a:rPr>
              <a:t>How Shall the OLD </a:t>
            </a:r>
            <a:br>
              <a:rPr lang="en-US" sz="4400" b="0" dirty="0">
                <a:solidFill>
                  <a:schemeClr val="tx1"/>
                </a:solidFill>
                <a:latin typeface="Georgia" pitchFamily="18" charset="0"/>
              </a:rPr>
            </a:br>
            <a:r>
              <a:rPr lang="en-US" sz="4400" b="0" dirty="0">
                <a:solidFill>
                  <a:schemeClr val="tx1"/>
                </a:solidFill>
                <a:latin typeface="Georgia" pitchFamily="18" charset="0"/>
              </a:rPr>
              <a:t>Secure Their Hearts?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764" y="4762500"/>
            <a:ext cx="6440487" cy="535531"/>
          </a:xfrm>
        </p:spPr>
        <p:txBody>
          <a:bodyPr>
            <a:spAutoFit/>
          </a:bodyPr>
          <a:lstStyle/>
          <a:p>
            <a:pPr algn="ctr"/>
            <a:r>
              <a:rPr lang="en-US" sz="3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Leviticus 19:14, 32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86800" y="6553200"/>
            <a:ext cx="304800" cy="304800"/>
          </a:xfrm>
        </p:spPr>
        <p:txBody>
          <a:bodyPr/>
          <a:lstStyle/>
          <a:p>
            <a:fld id="{DE1E0A7A-6636-4AA9-9779-3BE4ACCF8662}" type="slidenum">
              <a:rPr lang="en-US" sz="12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pPr/>
              <a:t>2</a:t>
            </a:fld>
            <a:endParaRPr lang="en-US" sz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</p:txBody>
      </p:sp>
      <p:sp>
        <p:nvSpPr>
          <p:cNvPr id="4" name="Text Placeholder 2"/>
          <p:cNvSpPr txBox="1">
            <a:spLocks/>
          </p:cNvSpPr>
          <p:nvPr/>
        </p:nvSpPr>
        <p:spPr bwMode="auto">
          <a:xfrm>
            <a:off x="740794" y="2749308"/>
            <a:ext cx="7705725" cy="12988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u="none" strike="noStrike" kern="0" cap="none" spc="0" normalizeH="0" baseline="0" noProof="0" dirty="0">
                <a:ln>
                  <a:noFill/>
                </a:ln>
                <a:uLnTx/>
                <a:uFillTx/>
                <a:latin typeface="Georgia" pitchFamily="18" charset="0"/>
              </a:rPr>
              <a:t>The righteous bear fruit!</a:t>
            </a:r>
          </a:p>
          <a:p>
            <a:pPr lvl="0" algn="ctr" eaLnBrk="1" hangingPunct="1">
              <a:spcBef>
                <a:spcPct val="20000"/>
              </a:spcBef>
            </a:pPr>
            <a:r>
              <a:rPr lang="en-US" sz="3200" kern="0" dirty="0">
                <a:latin typeface="Georgia" pitchFamily="18" charset="0"/>
              </a:rPr>
              <a:t>Psalms 92:12-15; 2 Corinthians 4:16-18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2633" y="619334"/>
            <a:ext cx="6798734" cy="720197"/>
          </a:xfrm>
        </p:spPr>
        <p:txBody>
          <a:bodyPr>
            <a:spAutoFit/>
          </a:bodyPr>
          <a:lstStyle/>
          <a:p>
            <a:r>
              <a:rPr lang="en-US" sz="4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The Times of OLD 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052" y="1962151"/>
            <a:ext cx="5746128" cy="3553793"/>
          </a:xfrm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200" dirty="0">
                <a:solidFill>
                  <a:schemeClr val="tx1"/>
                </a:solidFill>
                <a:latin typeface="Georgia" pitchFamily="18" charset="0"/>
              </a:rPr>
              <a:t>Physical weakness and illness. Psalms 90:10;</a:t>
            </a:r>
            <a:br>
              <a:rPr lang="en-US" sz="3200" dirty="0">
                <a:solidFill>
                  <a:schemeClr val="tx1"/>
                </a:solidFill>
                <a:latin typeface="Georgia" pitchFamily="18" charset="0"/>
              </a:rPr>
            </a:br>
            <a:r>
              <a:rPr lang="en-US" sz="3200" dirty="0">
                <a:solidFill>
                  <a:schemeClr val="tx1"/>
                </a:solidFill>
                <a:latin typeface="Georgia" pitchFamily="18" charset="0"/>
              </a:rPr>
              <a:t>Ecclesiastes 12:3-8 (1-2)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>
                <a:solidFill>
                  <a:schemeClr val="tx1"/>
                </a:solidFill>
                <a:latin typeface="Georgia" pitchFamily="18" charset="0"/>
              </a:rPr>
              <a:t>A time of increasing solitude. Hebrews 13:5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>
                <a:solidFill>
                  <a:schemeClr val="tx1"/>
                </a:solidFill>
                <a:latin typeface="Georgia" pitchFamily="18" charset="0"/>
              </a:rPr>
              <a:t>A solemn, reflective time. Proverbs 16:31; 20:29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86800" y="6553200"/>
            <a:ext cx="304800" cy="304800"/>
          </a:xfrm>
        </p:spPr>
        <p:txBody>
          <a:bodyPr/>
          <a:lstStyle/>
          <a:p>
            <a:fld id="{DE1E0A7A-6636-4AA9-9779-3BE4ACCF8662}" type="slidenum">
              <a:rPr lang="en-US" sz="12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pPr/>
              <a:t>3</a:t>
            </a:fld>
            <a:endParaRPr lang="en-US" sz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04874" y="1962151"/>
            <a:ext cx="3120272" cy="372409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  <a:p>
            <a:pPr algn="ctr"/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  <a:p>
            <a:pPr algn="ctr"/>
            <a:r>
              <a:rPr lang="en-US" sz="3200" dirty="0">
                <a:latin typeface="Georgia" pitchFamily="18" charset="0"/>
              </a:rPr>
              <a:t>Psalms 92:12-15</a:t>
            </a:r>
          </a:p>
          <a:p>
            <a:pPr algn="ctr"/>
            <a:endParaRPr lang="en-US" sz="1200" dirty="0">
              <a:latin typeface="Georgia" pitchFamily="18" charset="0"/>
            </a:endParaRPr>
          </a:p>
          <a:p>
            <a:pPr algn="ctr"/>
            <a:r>
              <a:rPr lang="en-US" sz="3200" dirty="0">
                <a:latin typeface="Georgia" pitchFamily="18" charset="0"/>
              </a:rPr>
              <a:t>2 Corinthians 4:16-18</a:t>
            </a:r>
          </a:p>
          <a:p>
            <a:pPr algn="ctr"/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  <a:p>
            <a:pPr algn="ctr"/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336" y="390476"/>
            <a:ext cx="8218602" cy="1034129"/>
          </a:xfrm>
        </p:spPr>
        <p:txBody>
          <a:bodyPr wrap="square">
            <a:spAutoFit/>
          </a:bodyPr>
          <a:lstStyle/>
          <a:p>
            <a:r>
              <a:rPr lang="en-US" sz="36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How Shall the OLD Secure Their Hearts? </a:t>
            </a:r>
            <a:r>
              <a:rPr lang="en-US" sz="3600" b="1" dirty="0">
                <a:solidFill>
                  <a:schemeClr val="tx1"/>
                </a:solidFill>
                <a:latin typeface="Georgia" pitchFamily="18" charset="0"/>
              </a:rPr>
              <a:t>Psalms 71</a:t>
            </a:r>
            <a:r>
              <a:rPr lang="en-US" sz="3600" dirty="0">
                <a:solidFill>
                  <a:schemeClr val="tx1"/>
                </a:solidFill>
                <a:latin typeface="Georgia" pitchFamily="18" charset="0"/>
              </a:rPr>
              <a:t> – A prayer for the aged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811" y="2000250"/>
            <a:ext cx="8686800" cy="3689728"/>
          </a:xfrm>
        </p:spPr>
        <p:txBody>
          <a:bodyPr>
            <a:sp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200" b="1" dirty="0">
                <a:solidFill>
                  <a:schemeClr val="tx1"/>
                </a:solidFill>
                <a:latin typeface="Georgia" pitchFamily="18" charset="0"/>
              </a:rPr>
              <a:t>Pray for God’s help.</a:t>
            </a:r>
            <a:r>
              <a:rPr lang="en-US" sz="3200" dirty="0">
                <a:solidFill>
                  <a:schemeClr val="tx1"/>
                </a:solidFill>
                <a:latin typeface="Georgia" pitchFamily="18" charset="0"/>
              </a:rPr>
              <a:t> 71:1-4, 9 </a:t>
            </a:r>
            <a:br>
              <a:rPr lang="en-US" sz="3200" dirty="0">
                <a:solidFill>
                  <a:schemeClr val="tx1"/>
                </a:solidFill>
                <a:latin typeface="Georgia" pitchFamily="18" charset="0"/>
              </a:rPr>
            </a:br>
            <a:r>
              <a:rPr lang="en-US" sz="3200" dirty="0">
                <a:solidFill>
                  <a:schemeClr val="tx1"/>
                </a:solidFill>
                <a:latin typeface="Georgia" pitchFamily="18" charset="0"/>
              </a:rPr>
              <a:t>(Luke 18:1-8)</a:t>
            </a:r>
          </a:p>
          <a:p>
            <a:pPr>
              <a:buNone/>
            </a:pPr>
            <a:endParaRPr lang="en-US" sz="1100" dirty="0">
              <a:solidFill>
                <a:schemeClr val="tx1"/>
              </a:solidFill>
              <a:latin typeface="Georgia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b="1" dirty="0">
                <a:solidFill>
                  <a:schemeClr val="tx1"/>
                </a:solidFill>
                <a:latin typeface="Georgia" pitchFamily="18" charset="0"/>
              </a:rPr>
              <a:t>Trust the Lord.</a:t>
            </a:r>
            <a:r>
              <a:rPr lang="en-US" sz="3200" dirty="0">
                <a:solidFill>
                  <a:schemeClr val="tx1"/>
                </a:solidFill>
                <a:latin typeface="Georgia" pitchFamily="18" charset="0"/>
              </a:rPr>
              <a:t> 71:1-7; Psalms 9:9-10</a:t>
            </a:r>
          </a:p>
          <a:p>
            <a:pPr marL="509588" lvl="1" indent="-277813"/>
            <a:r>
              <a:rPr lang="en-US" sz="2800" dirty="0">
                <a:solidFill>
                  <a:schemeClr val="tx1"/>
                </a:solidFill>
                <a:latin typeface="Georgia" pitchFamily="18" charset="0"/>
              </a:rPr>
              <a:t>Unscrupulous mistreat. 71:4, 10-11</a:t>
            </a:r>
          </a:p>
          <a:p>
            <a:pPr marL="509588" lvl="1" indent="-277813"/>
            <a:r>
              <a:rPr lang="en-US" sz="2800" dirty="0">
                <a:solidFill>
                  <a:schemeClr val="tx1"/>
                </a:solidFill>
                <a:latin typeface="Georgia" pitchFamily="18" charset="0"/>
              </a:rPr>
              <a:t>But, God is not far away. 71:12; Psalms 37:25; Galatians 6:9; Hebrews 13:5</a:t>
            </a:r>
          </a:p>
          <a:p>
            <a:pPr marL="509588" lvl="1" indent="-277813"/>
            <a:r>
              <a:rPr lang="en-US" sz="2800" dirty="0">
                <a:solidFill>
                  <a:schemeClr val="tx1"/>
                </a:solidFill>
                <a:latin typeface="Georgia" pitchFamily="18" charset="0"/>
              </a:rPr>
              <a:t>God keeps His word. Isaiah 46:3-4</a:t>
            </a:r>
            <a:endParaRPr lang="en-US" sz="3200" dirty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86800" y="6553200"/>
            <a:ext cx="304800" cy="304800"/>
          </a:xfrm>
        </p:spPr>
        <p:txBody>
          <a:bodyPr/>
          <a:lstStyle/>
          <a:p>
            <a:fld id="{DE1E0A7A-6636-4AA9-9779-3BE4ACCF8662}" type="slidenum">
              <a:rPr lang="en-US" sz="12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pPr/>
              <a:t>4</a:t>
            </a:fld>
            <a:endParaRPr lang="en-US" sz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577" y="1914524"/>
            <a:ext cx="8458201" cy="2756652"/>
          </a:xfrm>
        </p:spPr>
        <p:txBody>
          <a:bodyPr>
            <a:sp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200" b="1" dirty="0">
                <a:solidFill>
                  <a:schemeClr val="tx1"/>
                </a:solidFill>
                <a:latin typeface="Georgia" pitchFamily="18" charset="0"/>
              </a:rPr>
              <a:t>Hope continually.</a:t>
            </a:r>
            <a:r>
              <a:rPr lang="en-US" sz="3200" dirty="0">
                <a:solidFill>
                  <a:schemeClr val="tx1"/>
                </a:solidFill>
                <a:latin typeface="Georgia" pitchFamily="18" charset="0"/>
              </a:rPr>
              <a:t> 71:5, 14 (33:18-22)</a:t>
            </a:r>
          </a:p>
          <a:p>
            <a:pPr marL="509588" lvl="1" indent="-277813"/>
            <a:r>
              <a:rPr lang="en-US" sz="2800" dirty="0">
                <a:solidFill>
                  <a:schemeClr val="tx1"/>
                </a:solidFill>
                <a:latin typeface="Georgia" pitchFamily="18" charset="0"/>
              </a:rPr>
              <a:t>Anchor of the soul. Hebrews 6:19</a:t>
            </a:r>
          </a:p>
          <a:p>
            <a:pPr marL="509588" lvl="1" indent="-277813"/>
            <a:r>
              <a:rPr lang="en-US" sz="2800" dirty="0">
                <a:solidFill>
                  <a:schemeClr val="tx1"/>
                </a:solidFill>
                <a:latin typeface="Georgia" pitchFamily="18" charset="0"/>
              </a:rPr>
              <a:t>Wait on the Lord. 71:19-21; cf. Isaiah 40:27-31</a:t>
            </a:r>
          </a:p>
          <a:p>
            <a:pPr marL="509588" lvl="1" indent="-277813"/>
            <a:r>
              <a:rPr lang="en-US" sz="2800" dirty="0">
                <a:solidFill>
                  <a:schemeClr val="tx1"/>
                </a:solidFill>
                <a:latin typeface="Georgia" pitchFamily="18" charset="0"/>
              </a:rPr>
              <a:t>He had seen God’s power and mercy in trials.</a:t>
            </a:r>
            <a:br>
              <a:rPr lang="en-US" sz="2800" dirty="0">
                <a:solidFill>
                  <a:schemeClr val="tx1"/>
                </a:solidFill>
                <a:latin typeface="Georgia" pitchFamily="18" charset="0"/>
              </a:rPr>
            </a:br>
            <a:r>
              <a:rPr lang="en-US" sz="2800" dirty="0">
                <a:solidFill>
                  <a:schemeClr val="tx1"/>
                </a:solidFill>
                <a:latin typeface="Georgia" pitchFamily="18" charset="0"/>
              </a:rPr>
              <a:t> cf. 2 Timothy 4:16-18</a:t>
            </a:r>
          </a:p>
          <a:p>
            <a:pPr marL="909638" lvl="2" indent="-277813"/>
            <a:r>
              <a:rPr lang="en-US" sz="2800" dirty="0">
                <a:solidFill>
                  <a:schemeClr val="tx1"/>
                </a:solidFill>
                <a:latin typeface="Georgia" pitchFamily="18" charset="0"/>
              </a:rPr>
              <a:t>Simeon. Luke 2:25-32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86800" y="6553200"/>
            <a:ext cx="304800" cy="304800"/>
          </a:xfrm>
        </p:spPr>
        <p:txBody>
          <a:bodyPr/>
          <a:lstStyle/>
          <a:p>
            <a:fld id="{DE1E0A7A-6636-4AA9-9779-3BE4ACCF8662}" type="slidenum">
              <a:rPr lang="en-US" sz="12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pPr/>
              <a:t>5</a:t>
            </a:fld>
            <a:endParaRPr lang="en-US" sz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9B40102-2F5A-7305-9E8C-340F5520C7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336" y="390476"/>
            <a:ext cx="8218602" cy="1034129"/>
          </a:xfrm>
        </p:spPr>
        <p:txBody>
          <a:bodyPr wrap="square">
            <a:spAutoFit/>
          </a:bodyPr>
          <a:lstStyle/>
          <a:p>
            <a:r>
              <a:rPr lang="en-US" sz="36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How Shall the OLD Secure Their Hearts? </a:t>
            </a:r>
            <a:r>
              <a:rPr lang="en-US" sz="3600" b="1" dirty="0">
                <a:solidFill>
                  <a:schemeClr val="tx1"/>
                </a:solidFill>
                <a:latin typeface="Georgia" pitchFamily="18" charset="0"/>
              </a:rPr>
              <a:t>Psalms 71</a:t>
            </a:r>
            <a:r>
              <a:rPr lang="en-US" sz="3600" dirty="0">
                <a:solidFill>
                  <a:schemeClr val="tx1"/>
                </a:solidFill>
                <a:latin typeface="Georgia" pitchFamily="18" charset="0"/>
              </a:rPr>
              <a:t> – A prayer for the aged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578" y="1914524"/>
            <a:ext cx="8458200" cy="3483005"/>
          </a:xfrm>
        </p:spPr>
        <p:txBody>
          <a:bodyPr>
            <a:sp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600" b="1" dirty="0">
                <a:latin typeface="Georgia" pitchFamily="18" charset="0"/>
              </a:rPr>
              <a:t>Speak of </a:t>
            </a:r>
            <a:r>
              <a:rPr lang="en-US" sz="3600" b="1" dirty="0">
                <a:solidFill>
                  <a:schemeClr val="tx1"/>
                </a:solidFill>
                <a:latin typeface="Georgia" pitchFamily="18" charset="0"/>
              </a:rPr>
              <a:t>God’s</a:t>
            </a:r>
            <a:r>
              <a:rPr lang="en-US" sz="3600" b="1" dirty="0">
                <a:latin typeface="Georgia" pitchFamily="18" charset="0"/>
              </a:rPr>
              <a:t> righteousness.</a:t>
            </a:r>
            <a:r>
              <a:rPr lang="en-US" sz="3600" dirty="0">
                <a:latin typeface="Georgia" pitchFamily="18" charset="0"/>
              </a:rPr>
              <a:t> 71:15-16, 24</a:t>
            </a:r>
          </a:p>
          <a:p>
            <a:pPr marL="509588" lvl="1" indent="-277813"/>
            <a:r>
              <a:rPr lang="en-US" sz="3200" dirty="0">
                <a:latin typeface="Georgia" pitchFamily="18" charset="0"/>
              </a:rPr>
              <a:t>Effective teacher with age. Job 32:7;</a:t>
            </a:r>
            <a:br>
              <a:rPr lang="en-US" sz="3200" dirty="0">
                <a:latin typeface="Georgia" pitchFamily="18" charset="0"/>
              </a:rPr>
            </a:br>
            <a:r>
              <a:rPr lang="en-US" sz="3200" dirty="0">
                <a:latin typeface="Georgia" pitchFamily="18" charset="0"/>
              </a:rPr>
              <a:t>Psalms 90:12</a:t>
            </a:r>
          </a:p>
          <a:p>
            <a:pPr marL="509588" lvl="1" indent="-277813"/>
            <a:r>
              <a:rPr lang="en-US" sz="3200" dirty="0">
                <a:latin typeface="Georgia" pitchFamily="18" charset="0"/>
              </a:rPr>
              <a:t>Must be living righteously. Proverbs 16:31; Ecclesiastes 6:3</a:t>
            </a:r>
          </a:p>
          <a:p>
            <a:pPr marL="909638" lvl="2" indent="-277813"/>
            <a:r>
              <a:rPr lang="en-US" sz="3000" dirty="0">
                <a:latin typeface="Georgia" pitchFamily="18" charset="0"/>
              </a:rPr>
              <a:t>Anna. Luke 2:36-38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86800" y="6553200"/>
            <a:ext cx="304800" cy="304800"/>
          </a:xfrm>
        </p:spPr>
        <p:txBody>
          <a:bodyPr/>
          <a:lstStyle/>
          <a:p>
            <a:fld id="{DE1E0A7A-6636-4AA9-9779-3BE4ACCF8662}" type="slidenum">
              <a:rPr lang="en-US" sz="12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pPr/>
              <a:t>6</a:t>
            </a:fld>
            <a:endParaRPr lang="en-US" sz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120377E0-D832-FA0E-E3C3-65302C2373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336" y="390476"/>
            <a:ext cx="8218602" cy="1034129"/>
          </a:xfrm>
        </p:spPr>
        <p:txBody>
          <a:bodyPr wrap="square">
            <a:spAutoFit/>
          </a:bodyPr>
          <a:lstStyle/>
          <a:p>
            <a:r>
              <a:rPr lang="en-US" sz="36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How Shall the OLD Secure Their Hearts? </a:t>
            </a:r>
            <a:r>
              <a:rPr lang="en-US" sz="3600" b="1" dirty="0">
                <a:solidFill>
                  <a:schemeClr val="tx1"/>
                </a:solidFill>
                <a:latin typeface="Georgia" pitchFamily="18" charset="0"/>
              </a:rPr>
              <a:t>Psalms 71</a:t>
            </a:r>
            <a:r>
              <a:rPr lang="en-US" sz="3600" dirty="0">
                <a:solidFill>
                  <a:schemeClr val="tx1"/>
                </a:solidFill>
                <a:latin typeface="Georgia" pitchFamily="18" charset="0"/>
              </a:rPr>
              <a:t> – A prayer for the aged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3380" y="2143124"/>
            <a:ext cx="8629162" cy="3498394"/>
          </a:xfrm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200" b="1" dirty="0">
                <a:solidFill>
                  <a:schemeClr val="tx1"/>
                </a:solidFill>
                <a:latin typeface="Georgia" pitchFamily="18" charset="0"/>
              </a:rPr>
              <a:t>Tell the next generation of God’s works</a:t>
            </a:r>
            <a:r>
              <a:rPr lang="en-US" sz="3200" dirty="0">
                <a:solidFill>
                  <a:schemeClr val="tx1"/>
                </a:solidFill>
                <a:latin typeface="Georgia" pitchFamily="18" charset="0"/>
              </a:rPr>
              <a:t>. 71:17-18</a:t>
            </a:r>
          </a:p>
          <a:p>
            <a:pPr marL="463550" lvl="1" indent="-290513"/>
            <a:r>
              <a:rPr lang="en-US" sz="2800" dirty="0">
                <a:solidFill>
                  <a:schemeClr val="tx1"/>
                </a:solidFill>
                <a:latin typeface="Georgia" pitchFamily="18" charset="0"/>
              </a:rPr>
              <a:t>Leave a spiritual legacy. Psalms 78:1-7</a:t>
            </a:r>
          </a:p>
          <a:p>
            <a:pPr marL="463550" lvl="1" indent="-290513"/>
            <a:r>
              <a:rPr lang="en-US" sz="2800" dirty="0">
                <a:solidFill>
                  <a:schemeClr val="tx1"/>
                </a:solidFill>
                <a:latin typeface="Georgia" pitchFamily="18" charset="0"/>
              </a:rPr>
              <a:t>Use your influence to help your children and grandchildren. cf. 2 Timothy 3:13-15</a:t>
            </a:r>
          </a:p>
          <a:p>
            <a:pPr marL="798513" lvl="2" indent="-288925"/>
            <a:r>
              <a:rPr lang="en-US" sz="2400" dirty="0">
                <a:solidFill>
                  <a:schemeClr val="tx1"/>
                </a:solidFill>
                <a:latin typeface="Georgia" pitchFamily="18" charset="0"/>
              </a:rPr>
              <a:t>Tell them what He has done. 71:17</a:t>
            </a:r>
          </a:p>
          <a:p>
            <a:pPr marL="798513" lvl="2" indent="-288925"/>
            <a:r>
              <a:rPr lang="en-US" sz="2400" dirty="0">
                <a:solidFill>
                  <a:schemeClr val="tx1"/>
                </a:solidFill>
                <a:latin typeface="Georgia" pitchFamily="18" charset="0"/>
              </a:rPr>
              <a:t>Tell of His mighty power. 71:18</a:t>
            </a:r>
          </a:p>
          <a:p>
            <a:pPr marL="798513" lvl="2" indent="-288925"/>
            <a:r>
              <a:rPr lang="en-US" sz="2400" dirty="0">
                <a:solidFill>
                  <a:schemeClr val="tx1"/>
                </a:solidFill>
                <a:latin typeface="Georgia" pitchFamily="18" charset="0"/>
              </a:rPr>
              <a:t>NOTE: Exodus 12:25ff; Joshua 4:20-24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86800" y="6553200"/>
            <a:ext cx="304800" cy="304800"/>
          </a:xfrm>
        </p:spPr>
        <p:txBody>
          <a:bodyPr/>
          <a:lstStyle/>
          <a:p>
            <a:fld id="{DE1E0A7A-6636-4AA9-9779-3BE4ACCF8662}" type="slidenum">
              <a:rPr lang="en-US" sz="12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pPr/>
              <a:t>7</a:t>
            </a:fld>
            <a:endParaRPr lang="en-US" sz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1DBF4896-4571-885C-01AC-A39B940A98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336" y="390476"/>
            <a:ext cx="8218602" cy="1034129"/>
          </a:xfrm>
        </p:spPr>
        <p:txBody>
          <a:bodyPr wrap="square">
            <a:spAutoFit/>
          </a:bodyPr>
          <a:lstStyle/>
          <a:p>
            <a:r>
              <a:rPr lang="en-US" sz="36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How Shall the OLD Secure Their Hearts? </a:t>
            </a:r>
            <a:r>
              <a:rPr lang="en-US" sz="3600" b="1" dirty="0">
                <a:solidFill>
                  <a:schemeClr val="tx1"/>
                </a:solidFill>
                <a:latin typeface="Georgia" pitchFamily="18" charset="0"/>
              </a:rPr>
              <a:t>Psalms 71</a:t>
            </a:r>
            <a:r>
              <a:rPr lang="en-US" sz="3600" dirty="0">
                <a:solidFill>
                  <a:schemeClr val="tx1"/>
                </a:solidFill>
                <a:latin typeface="Georgia" pitchFamily="18" charset="0"/>
              </a:rPr>
              <a:t> – A prayer for the aged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47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47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7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5734" y="2133600"/>
            <a:ext cx="8601075" cy="3510705"/>
          </a:xfrm>
        </p:spPr>
        <p:txBody>
          <a:bodyPr>
            <a:sp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600" b="1" dirty="0">
                <a:solidFill>
                  <a:schemeClr val="tx1"/>
                </a:solidFill>
                <a:latin typeface="Georgia" pitchFamily="18" charset="0"/>
              </a:rPr>
              <a:t>Praise God always</a:t>
            </a:r>
            <a:r>
              <a:rPr lang="en-US" sz="3600" dirty="0">
                <a:solidFill>
                  <a:schemeClr val="tx1"/>
                </a:solidFill>
                <a:latin typeface="Georgia" pitchFamily="18" charset="0"/>
              </a:rPr>
              <a:t>. 71:8, 14-15, 22-23 (148:12-13)</a:t>
            </a:r>
          </a:p>
          <a:p>
            <a:pPr marL="509588" lvl="1" indent="-277813"/>
            <a:r>
              <a:rPr lang="en-US" sz="3200" dirty="0">
                <a:solidFill>
                  <a:schemeClr val="tx1"/>
                </a:solidFill>
                <a:latin typeface="Georgia" pitchFamily="18" charset="0"/>
              </a:rPr>
              <a:t>God’s power, salvation, redemption.</a:t>
            </a:r>
          </a:p>
          <a:p>
            <a:pPr marL="509588" lvl="1" indent="-277813"/>
            <a:r>
              <a:rPr lang="en-US" sz="3200" dirty="0">
                <a:solidFill>
                  <a:schemeClr val="tx1"/>
                </a:solidFill>
                <a:latin typeface="Georgia" pitchFamily="18" charset="0"/>
              </a:rPr>
              <a:t>Anna did not depart. Luke 2:36-38</a:t>
            </a:r>
          </a:p>
          <a:p>
            <a:pPr marL="509588" lvl="1" indent="-277813"/>
            <a:r>
              <a:rPr lang="en-US" sz="3200" dirty="0">
                <a:solidFill>
                  <a:schemeClr val="tx1"/>
                </a:solidFill>
                <a:latin typeface="Georgia" pitchFamily="18" charset="0"/>
              </a:rPr>
              <a:t>What joy and encouragement to see aged Christians assembling to worship God! Hebrews 10:24-25</a:t>
            </a:r>
            <a:endParaRPr lang="en-US" sz="2800" dirty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86800" y="6553200"/>
            <a:ext cx="304800" cy="304800"/>
          </a:xfrm>
        </p:spPr>
        <p:txBody>
          <a:bodyPr/>
          <a:lstStyle/>
          <a:p>
            <a:fld id="{DE1E0A7A-6636-4AA9-9779-3BE4ACCF8662}" type="slidenum">
              <a:rPr lang="en-US" sz="12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pPr/>
              <a:t>8</a:t>
            </a:fld>
            <a:endParaRPr lang="en-US" sz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9840EAB-CA92-8380-994E-6AA0AC8AC6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336" y="390476"/>
            <a:ext cx="8218602" cy="1034129"/>
          </a:xfrm>
        </p:spPr>
        <p:txBody>
          <a:bodyPr wrap="square">
            <a:spAutoFit/>
          </a:bodyPr>
          <a:lstStyle/>
          <a:p>
            <a:r>
              <a:rPr lang="en-US" sz="36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How Shall the OLD Secure Their Hearts? </a:t>
            </a:r>
            <a:r>
              <a:rPr lang="en-US" sz="3600" b="1" dirty="0">
                <a:solidFill>
                  <a:schemeClr val="tx1"/>
                </a:solidFill>
                <a:latin typeface="Georgia" pitchFamily="18" charset="0"/>
              </a:rPr>
              <a:t>Psalms 71</a:t>
            </a:r>
            <a:r>
              <a:rPr lang="en-US" sz="3600" dirty="0">
                <a:solidFill>
                  <a:schemeClr val="tx1"/>
                </a:solidFill>
                <a:latin typeface="Georgia" pitchFamily="18" charset="0"/>
              </a:rPr>
              <a:t> – A prayer for the aged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1485" y="782443"/>
            <a:ext cx="7589520" cy="615553"/>
          </a:xfr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You have a Place in God’s Service!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7374"/>
            <a:ext cx="5095188" cy="3421449"/>
          </a:xfrm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4000" b="1" dirty="0">
                <a:solidFill>
                  <a:schemeClr val="tx1"/>
                </a:solidFill>
                <a:latin typeface="Georgia" pitchFamily="18" charset="0"/>
              </a:rPr>
              <a:t>Older men</a:t>
            </a:r>
            <a:endParaRPr lang="en-US" sz="4000" dirty="0">
              <a:solidFill>
                <a:schemeClr val="tx1"/>
              </a:solidFill>
              <a:latin typeface="Georgia" pitchFamily="18" charset="0"/>
            </a:endParaRPr>
          </a:p>
          <a:p>
            <a:pPr marL="509588" lvl="1" indent="-277813"/>
            <a:r>
              <a:rPr lang="en-US" sz="3600" dirty="0">
                <a:solidFill>
                  <a:schemeClr val="tx1"/>
                </a:solidFill>
                <a:latin typeface="Georgia" pitchFamily="18" charset="0"/>
              </a:rPr>
              <a:t>Sober (vigilant)</a:t>
            </a:r>
          </a:p>
          <a:p>
            <a:pPr marL="509588" lvl="1" indent="-277813"/>
            <a:r>
              <a:rPr lang="en-US" sz="3600" dirty="0">
                <a:solidFill>
                  <a:schemeClr val="tx1"/>
                </a:solidFill>
                <a:latin typeface="Georgia" pitchFamily="18" charset="0"/>
              </a:rPr>
              <a:t>Reverent (honorable)</a:t>
            </a:r>
          </a:p>
          <a:p>
            <a:pPr marL="509588" lvl="1" indent="-277813"/>
            <a:r>
              <a:rPr lang="en-US" sz="3600" dirty="0">
                <a:solidFill>
                  <a:schemeClr val="tx1"/>
                </a:solidFill>
                <a:latin typeface="Georgia" pitchFamily="18" charset="0"/>
              </a:rPr>
              <a:t>Temperate</a:t>
            </a:r>
          </a:p>
          <a:p>
            <a:pPr marL="509588" lvl="1" indent="-277813"/>
            <a:r>
              <a:rPr lang="en-US" sz="3600" dirty="0">
                <a:solidFill>
                  <a:schemeClr val="tx1"/>
                </a:solidFill>
                <a:latin typeface="Georgia" pitchFamily="18" charset="0"/>
              </a:rPr>
              <a:t>Sound in faith, in love, in patience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86800" y="6553200"/>
            <a:ext cx="304800" cy="304800"/>
          </a:xfrm>
        </p:spPr>
        <p:txBody>
          <a:bodyPr/>
          <a:lstStyle/>
          <a:p>
            <a:fld id="{DE1E0A7A-6636-4AA9-9779-3BE4ACCF8662}" type="slidenum">
              <a:rPr lang="en-US" sz="12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pPr/>
              <a:t>9</a:t>
            </a:fld>
            <a:endParaRPr lang="en-US" sz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8C75B3B-D0DF-F014-1149-0165C1C8E081}"/>
              </a:ext>
            </a:extLst>
          </p:cNvPr>
          <p:cNvSpPr txBox="1"/>
          <p:nvPr/>
        </p:nvSpPr>
        <p:spPr>
          <a:xfrm>
            <a:off x="5778637" y="2497485"/>
            <a:ext cx="3286812" cy="129266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100" b="1" dirty="0">
                <a:latin typeface="Georgia" pitchFamily="18" charset="0"/>
              </a:rPr>
              <a:t>Ephesians 4:16</a:t>
            </a:r>
          </a:p>
          <a:p>
            <a:pPr algn="ctr"/>
            <a:endParaRPr lang="en-US" sz="1600" b="1" dirty="0">
              <a:latin typeface="Georgia" pitchFamily="18" charset="0"/>
            </a:endParaRPr>
          </a:p>
          <a:p>
            <a:pPr algn="ctr"/>
            <a:r>
              <a:rPr lang="en-US" sz="3100" b="1" dirty="0">
                <a:latin typeface="Georgia" pitchFamily="18" charset="0"/>
              </a:rPr>
              <a:t>Titus 2:2-4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47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500"/>
                            </p:stCondLst>
                            <p:childTnLst>
                              <p:par>
                                <p:cTn id="23" presetID="47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500"/>
                            </p:stCondLst>
                            <p:childTnLst>
                              <p:par>
                                <p:cTn id="29" presetID="47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74</TotalTime>
  <Words>553</Words>
  <Application>Microsoft Office PowerPoint</Application>
  <PresentationFormat>On-screen Show (4:3)</PresentationFormat>
  <Paragraphs>78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Georgia</vt:lpstr>
      <vt:lpstr>Wingdings</vt:lpstr>
      <vt:lpstr>Retrospect</vt:lpstr>
      <vt:lpstr>How Shall the OLD Secure Their Hearts?</vt:lpstr>
      <vt:lpstr>How Shall the OLD  Secure Their Hearts?</vt:lpstr>
      <vt:lpstr>The Times of OLD Age</vt:lpstr>
      <vt:lpstr>How Shall the OLD Secure Their Hearts? Psalms 71 – A prayer for the aged</vt:lpstr>
      <vt:lpstr>How Shall the OLD Secure Their Hearts? Psalms 71 – A prayer for the aged</vt:lpstr>
      <vt:lpstr>How Shall the OLD Secure Their Hearts? Psalms 71 – A prayer for the aged</vt:lpstr>
      <vt:lpstr>How Shall the OLD Secure Their Hearts? Psalms 71 – A prayer for the aged</vt:lpstr>
      <vt:lpstr>How Shall the OLD Secure Their Hearts? Psalms 71 – A prayer for the aged</vt:lpstr>
      <vt:lpstr>You have a Place in God’s Service!</vt:lpstr>
      <vt:lpstr>You have a Place in God’s Service!</vt:lpstr>
      <vt:lpstr>Secure Your Heart!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Shall The Old Secure Their Hearts</dc:title>
  <dc:creator>Micky Galloway</dc:creator>
  <cp:lastModifiedBy>Richard Lidh</cp:lastModifiedBy>
  <cp:revision>12</cp:revision>
  <cp:lastPrinted>2022-10-16T03:44:41Z</cp:lastPrinted>
  <dcterms:created xsi:type="dcterms:W3CDTF">2022-10-15T21:25:00Z</dcterms:created>
  <dcterms:modified xsi:type="dcterms:W3CDTF">2022-10-17T03:01:22Z</dcterms:modified>
</cp:coreProperties>
</file>